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75" r:id="rId5"/>
    <p:sldId id="276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1" r:id="rId15"/>
    <p:sldId id="272" r:id="rId16"/>
    <p:sldId id="273" r:id="rId17"/>
    <p:sldId id="274" r:id="rId18"/>
    <p:sldId id="277" r:id="rId19"/>
    <p:sldId id="267" r:id="rId20"/>
    <p:sldId id="268" r:id="rId21"/>
    <p:sldId id="269" r:id="rId22"/>
    <p:sldId id="270" r:id="rId23"/>
  </p:sldIdLst>
  <p:sldSz cx="9144000" cy="5143500" type="screen16x9"/>
  <p:notesSz cx="6858000" cy="9144000"/>
  <p:embeddedFontLst>
    <p:embeddedFont>
      <p:font typeface="Average" panose="020B0604020202020204" charset="0"/>
      <p:regular r:id="rId25"/>
    </p:embeddedFont>
    <p:embeddedFont>
      <p:font typeface="Oswald" panose="00000500000000000000" pitchFamily="2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8d330a11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8d330a11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8d330a113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8d330a113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8611bc7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8611bc7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8611bc7d9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8611bc7d9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8611bc7d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8611bc7d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8611bc7d9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8611bc7d9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8611bc7d9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8611bc7d9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8bdfd3218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8bdfd3218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8611bc7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8611bc7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c4f1fcb9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8c4f1fcb9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8611bc7d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8611bc7d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8c4f1fcb9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8c4f1fcb9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8c4f1fcb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8c4f1fcb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8611bc7d9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8611bc7d9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2" name="Google Shape;12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rgbClr val="79009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 title="ChatGPT Image Oct 11, 2025, 07_07_33 PM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4421450"/>
            <a:ext cx="722051" cy="7220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dcui.mil/CUI-Registry-New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u/0/d/1w7Kc47NYhkAWQDol73GqfxKXW5HdWcG654D1sn7P1EM/ed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CMMC Fledge System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Manager: Connor McFarren</a:t>
            </a:r>
            <a:endParaRPr/>
          </a:p>
        </p:txBody>
      </p:sp>
      <p:pic>
        <p:nvPicPr>
          <p:cNvPr id="62" name="Google Shape;62;p13" title="ChatGPT Image Oct 11, 2025, 07_07_3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4074" y="-141575"/>
            <a:ext cx="2335875" cy="23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4" name="Google Shape;104;p20" title="Copy of CMMC Fled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1" name="Google Shape;111;p21" title="Level of CMMC Ques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8" name="Google Shape;118;p22" title="CUI Catagori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5" name="Google Shape;125;p23" title="CUI Typ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BFA7-D52C-F7FD-B55E-DB65AF6CA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CMMC level justifications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24534-B615-A07F-4A30-16D0198CA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test&#10;&#10;AI-generated content may be incorrect.">
            <a:extLst>
              <a:ext uri="{FF2B5EF4-FFF2-40B4-BE49-F238E27FC236}">
                <a16:creationId xmlns:a16="http://schemas.microsoft.com/office/drawing/2014/main" id="{F4CE6BFE-10B0-2871-7A41-F98A8BA89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A68F5-002F-625E-B2BF-6B5F8D2C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IAAS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D8084-957A-5D94-3C7A-AE5C41DF5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D588EF-DF13-70A8-429E-CEE7E2877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30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0031-0448-FDF5-ADE1-7B853F4FB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Good news they cover all of the environmental controls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FAED4-DCA4-74E0-779E-942FAF434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purple and white website&#10;&#10;AI-generated content may be incorrect.">
            <a:extLst>
              <a:ext uri="{FF2B5EF4-FFF2-40B4-BE49-F238E27FC236}">
                <a16:creationId xmlns:a16="http://schemas.microsoft.com/office/drawing/2014/main" id="{664A0795-67A5-F06B-6FC9-DE16FA53D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27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9288-EC22-3CC0-BB30-A430E60E4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9C3F4-DBCC-FAFD-DBF6-7F95C9D2F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urple and black text&#10;&#10;AI-generated content may be incorrect.">
            <a:extLst>
              <a:ext uri="{FF2B5EF4-FFF2-40B4-BE49-F238E27FC236}">
                <a16:creationId xmlns:a16="http://schemas.microsoft.com/office/drawing/2014/main" id="{65AAB653-39FD-227F-8358-7DBD80F09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92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2C5C1-C352-717E-9EE8-0C83D667B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2F63A-0D8F-CD70-DF0B-0E2ABA9BA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urple and white card&#10;&#10;AI-generated content may be incorrect.">
            <a:extLst>
              <a:ext uri="{FF2B5EF4-FFF2-40B4-BE49-F238E27FC236}">
                <a16:creationId xmlns:a16="http://schemas.microsoft.com/office/drawing/2014/main" id="{073F2D32-007F-E458-BD61-E8E04BEB7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70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ERD</a:t>
            </a:r>
            <a:endParaRPr/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DE157D18-C310-FAEF-710D-FD68BEA8F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87" y="1017725"/>
            <a:ext cx="484822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Background Information on CMMC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What is the CMMC Fledge System?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Progress so far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Quick Look at Website Statements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Storyboard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System Diagrams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Next Steps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Technologies</a:t>
            </a:r>
            <a:endParaRPr/>
          </a:p>
        </p:txBody>
      </p:sp>
      <p:pic>
        <p:nvPicPr>
          <p:cNvPr id="138" name="Google Shape;138;p25" title="LocalHo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1522400"/>
            <a:ext cx="41148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Starting the implementation (XAMPP)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Finishing all statements for all pathways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Create AWS environment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CMMC? </a:t>
            </a:r>
            <a:endParaRPr sz="15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The Cybersecurity Maturity Model Certification (CMMC) is a DoD compliance framework. It utilizes the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NIST 800-171 rev 2 </a:t>
            </a: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standard.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is CMMC important?</a:t>
            </a:r>
            <a:endParaRPr sz="15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Starting this year and until 2028 CMMC is being rolled out as an mandatory requirement for organizations to contract with the DoD and other parties.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DoD contracts are lucrative and critical to many businesses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 organizations start the CMMC process?</a:t>
            </a:r>
            <a:r>
              <a:rPr lang="en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Many organizations reach out to companies that offer pre-assessment engagements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■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These are expensive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Some organizations try to start process themselves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■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This is time consuming and very convoluted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260C4-BB38-E182-5C25-1AD0BAB14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NIST 800-171?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316B8-AE42-C8DD-5A64-B4A9FBA24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NIST 800-171 rev 2 is a list of 110 controls that are broken down into 14 control families (rev 3 is 17)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Access Control (AC)</a:t>
            </a:r>
          </a:p>
          <a:p>
            <a:r>
              <a:rPr lang="en-US" dirty="0">
                <a:solidFill>
                  <a:schemeClr val="tx1"/>
                </a:solidFill>
              </a:rPr>
              <a:t>Awareness and Training (AT)</a:t>
            </a:r>
          </a:p>
          <a:p>
            <a:r>
              <a:rPr lang="en-US" dirty="0">
                <a:solidFill>
                  <a:schemeClr val="tx1"/>
                </a:solidFill>
              </a:rPr>
              <a:t>Audit and Accountability (AU)</a:t>
            </a:r>
          </a:p>
          <a:p>
            <a:r>
              <a:rPr lang="en-US" dirty="0">
                <a:solidFill>
                  <a:schemeClr val="tx1"/>
                </a:solidFill>
              </a:rPr>
              <a:t>Configuration Management (CM)</a:t>
            </a:r>
          </a:p>
          <a:p>
            <a:r>
              <a:rPr lang="en-US" dirty="0">
                <a:solidFill>
                  <a:schemeClr val="tx1"/>
                </a:solidFill>
              </a:rPr>
              <a:t>Identification and Authentication (IA)</a:t>
            </a:r>
          </a:p>
          <a:p>
            <a:r>
              <a:rPr lang="en-US" dirty="0">
                <a:solidFill>
                  <a:schemeClr val="tx1"/>
                </a:solidFill>
              </a:rPr>
              <a:t>Incident Response (IR)</a:t>
            </a:r>
          </a:p>
          <a:p>
            <a:r>
              <a:rPr lang="en-US" dirty="0">
                <a:solidFill>
                  <a:schemeClr val="tx1"/>
                </a:solidFill>
              </a:rPr>
              <a:t>Maintenance (MA)</a:t>
            </a:r>
          </a:p>
          <a:p>
            <a:r>
              <a:rPr lang="en-US" dirty="0">
                <a:solidFill>
                  <a:schemeClr val="tx1"/>
                </a:solidFill>
              </a:rPr>
              <a:t>Media Protection (MP)</a:t>
            </a:r>
          </a:p>
          <a:p>
            <a:r>
              <a:rPr lang="en-US" dirty="0">
                <a:solidFill>
                  <a:schemeClr val="tx1"/>
                </a:solidFill>
              </a:rPr>
              <a:t>Personnel Security (PS)</a:t>
            </a:r>
          </a:p>
          <a:p>
            <a:r>
              <a:rPr lang="en-US" dirty="0">
                <a:solidFill>
                  <a:schemeClr val="tx1"/>
                </a:solidFill>
              </a:rPr>
              <a:t>Physical and Environmental Protection (PE)</a:t>
            </a:r>
          </a:p>
          <a:p>
            <a:r>
              <a:rPr lang="en-US" dirty="0">
                <a:solidFill>
                  <a:schemeClr val="tx1"/>
                </a:solidFill>
              </a:rPr>
              <a:t>Risk Assessment (RA)</a:t>
            </a:r>
          </a:p>
          <a:p>
            <a:r>
              <a:rPr lang="en-US" dirty="0">
                <a:solidFill>
                  <a:schemeClr val="tx1"/>
                </a:solidFill>
              </a:rPr>
              <a:t>Security Assessment (CA)</a:t>
            </a:r>
          </a:p>
          <a:p>
            <a:r>
              <a:rPr lang="en-US" dirty="0">
                <a:solidFill>
                  <a:schemeClr val="tx1"/>
                </a:solidFill>
              </a:rPr>
              <a:t>System and Communications Protection (SC)</a:t>
            </a:r>
          </a:p>
          <a:p>
            <a:r>
              <a:rPr lang="en-US" dirty="0">
                <a:solidFill>
                  <a:schemeClr val="tx1"/>
                </a:solidFill>
              </a:rPr>
              <a:t>System and Information Integrity (SI)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278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BA708-6EEB-8914-0A8E-C8047EA0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CMMC Levels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D2EB6-7F1A-D917-7774-CACF8D143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CMMC l1: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Is the base level of certification. This certification only includes 15 controls from the NIST 800-171 Rev 2 standard. 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 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CMMC L2 (Self-Assessment): </a:t>
            </a:r>
            <a:r>
              <a:rPr lang="en-US" dirty="0"/>
              <a:t>Is a slight deviation from the traditional CMMC l2 Third-Party assessment. This level still contains CUI but must not contain any CUI types that are listed within the </a:t>
            </a:r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DoD CUI Registry</a:t>
            </a:r>
            <a:r>
              <a:rPr lang="en-US" dirty="0"/>
              <a:t>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CMMC l2 (C3PAO Assessment):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Is the most popular choice among those seeking CMMC certification. For organizations that have any Basic CUI types. Includes all 110 controls from NIST 800-171 Rev 2.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CMMC l3: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Is for the most secure types of systems.  Scoped out of CMMC Fledge.</a:t>
            </a:r>
          </a:p>
        </p:txBody>
      </p:sp>
    </p:spTree>
    <p:extLst>
      <p:ext uri="{BB962C8B-B14F-4D97-AF65-F5344CB8AC3E}">
        <p14:creationId xmlns:p14="http://schemas.microsoft.com/office/powerpoint/2010/main" val="1940048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CMMC Fledge?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The CMMC Fledge System will try to fix the gap within the market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The CMMC Fledge System will allow organizations to take a quick assessment to see where they stand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At the end of the assessment the CMMC Fledge will provide next steps and show potential gaps in the organizations current system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CMMC research completed</a:t>
            </a:r>
            <a:endParaRPr sz="2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Website statements partially drafted</a:t>
            </a:r>
            <a:endParaRPr sz="2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Storyboards drafted</a:t>
            </a:r>
            <a:endParaRPr sz="2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System diagrams drafted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Look at Website Statements</a:t>
            </a:r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3937950" y="3002250"/>
            <a:ext cx="12681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4"/>
                </a:solidFill>
                <a:latin typeface="Average"/>
                <a:ea typeface="Average"/>
                <a:cs typeface="Average"/>
                <a:sym typeface="Averag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800">
              <a:solidFill>
                <a:schemeClr val="accent4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CMMC Fledge System Storyboard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483</Words>
  <Application>Microsoft Office PowerPoint</Application>
  <PresentationFormat>On-screen Show (16:9)</PresentationFormat>
  <Paragraphs>77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Oswald</vt:lpstr>
      <vt:lpstr>Average</vt:lpstr>
      <vt:lpstr>Times New Roman</vt:lpstr>
      <vt:lpstr>Arial</vt:lpstr>
      <vt:lpstr>Slate</vt:lpstr>
      <vt:lpstr>The CMMC Fledge System</vt:lpstr>
      <vt:lpstr>Topics</vt:lpstr>
      <vt:lpstr>Background</vt:lpstr>
      <vt:lpstr>What is NIST 800-171?</vt:lpstr>
      <vt:lpstr>CMMC Levels</vt:lpstr>
      <vt:lpstr>What is CMMC Fledge?</vt:lpstr>
      <vt:lpstr>Progress</vt:lpstr>
      <vt:lpstr>Quick Look at Website Statements</vt:lpstr>
      <vt:lpstr>The CMMC Fledge System Storyboard</vt:lpstr>
      <vt:lpstr>PowerPoint Presentation</vt:lpstr>
      <vt:lpstr>PowerPoint Presentation</vt:lpstr>
      <vt:lpstr>PowerPoint Presentation</vt:lpstr>
      <vt:lpstr>PowerPoint Presentation</vt:lpstr>
      <vt:lpstr>CMMC level justifications</vt:lpstr>
      <vt:lpstr>IAAS selection</vt:lpstr>
      <vt:lpstr>Good news they cover all of the environmental controls</vt:lpstr>
      <vt:lpstr>PowerPoint Presentation</vt:lpstr>
      <vt:lpstr>PowerPoint Presentation</vt:lpstr>
      <vt:lpstr>Database ERD</vt:lpstr>
      <vt:lpstr>Development Technologies</vt:lpstr>
      <vt:lpstr>What’s Next?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Connor McFarren</cp:lastModifiedBy>
  <cp:revision>8</cp:revision>
  <dcterms:modified xsi:type="dcterms:W3CDTF">2025-10-16T14:34:31Z</dcterms:modified>
</cp:coreProperties>
</file>